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 Id="rId35" Type="http://schemas.openxmlformats.org/officeDocument/2006/relationships/slide" Target="slides/slide2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bbe1076c7e6.png>
</file>

<file path=ppt/media/filebbe135e8672.png>
</file>

<file path=ppt/media/filebbe1377f1cc.png>
</file>

<file path=ppt/media/filebbe22ccb04d.png>
</file>

<file path=ppt/media/filebbe232ce5e0.png>
</file>

<file path=ppt/media/filebbe27a39210.png>
</file>

<file path=ppt/media/filebbe29026c11.png>
</file>

<file path=ppt/media/filebbe2c4aa114.png>
</file>

<file path=ppt/media/filebbe2ed961.png>
</file>

<file path=ppt/media/filebbe37a64fbe.png>
</file>

<file path=ppt/media/filebbe3a00af3.png>
</file>

<file path=ppt/media/filebbe3b8e3a1a.png>
</file>

<file path=ppt/media/filebbe3c16f5f.png>
</file>

<file path=ppt/media/filebbe3e06afd7.png>
</file>

<file path=ppt/media/filebbe433fd402.png>
</file>

<file path=ppt/media/filebbe57953ec3.png>
</file>

<file path=ppt/media/filebbe58a7e72a.png>
</file>

<file path=ppt/media/filebbe5e04e51f.png>
</file>

<file path=ppt/media/filebbe63ca6cc4.png>
</file>

<file path=ppt/media/filebbe658ab2ad.png>
</file>

<file path=ppt/media/filebbe663dd57b.png>
</file>

<file path=ppt/media/filebbe693580f8.png>
</file>

<file path=ppt/media/filebbe72d1e7e.png>
</file>

<file path=ppt/media/filebbe74ba121.png>
</file>

<file path=ppt/media/filebbe74d8afef.png>
</file>

<file path=ppt/media/filebbe763f8144.png>
</file>

<file path=ppt/media/filebbe76889f81.png>
</file>

<file path=ppt/media/filebbe7739a3de.png>
</file>

<file path=ppt/media/filebbe7bd5f7d.png>
</file>

<file path=ppt/media/filebbe7eaaeb0a.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ons.gov.uk/peoplepopulationandcommunity/birthsdeathsandmarriages/deaths/datasets/numberofdeathsincarehomesnotifiedtothecarequalitycommissionengland" TargetMode="External"/><Relationship Id="rId3" Type="http://schemas.openxmlformats.org/officeDocument/2006/relationships/hyperlink" Target="https://coronavirus-staging.data.gov.uk/" TargetMode="External"/><Relationship Id="rId7" Type="http://schemas.openxmlformats.org/officeDocument/2006/relationships/hyperlink" Target="https://www.ons.gov.uk/peoplepopulationandcommunity/healthandsocialcare/causesofdeath/datasets/deathregistrationsandoccurrencesbylocalauthorityandhealthboard" TargetMode="External"/><Relationship Id="rId2" Type="http://schemas.openxmlformats.org/officeDocument/2006/relationships/hyperlink" Target="https://coronavirus.data.gov.uk/" TargetMode="External"/><Relationship Id="rId1" Type="http://schemas.openxmlformats.org/officeDocument/2006/relationships/slideLayout" Target="../slideLayouts/slideLayout1.xml"/><Relationship Id="rId6" Type="http://schemas.openxmlformats.org/officeDocument/2006/relationships/hyperlink" Target="https://www.england.nhs.uk/statistics/statistical-work-areas/covid-19-daily-deaths/" TargetMode="External"/><Relationship Id="rId5" Type="http://schemas.openxmlformats.org/officeDocument/2006/relationships/hyperlink" Target="https://www.gov.uk/government/statistical-data-sets/covid-19-number-of-outbreaks-in-care-homes-management-information#history" TargetMode="External"/><Relationship Id="rId10" Type="http://schemas.openxmlformats.org/officeDocument/2006/relationships/hyperlink" Target="https://www.google.com/covid19/mobility/" TargetMode="External"/><Relationship Id="rId4" Type="http://schemas.openxmlformats.org/officeDocument/2006/relationships/hyperlink" Target="https://digital.nhs.uk/dashboards/nhs-pathways" TargetMode="External"/><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bbe658ab2ad.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filebbe74d8afef.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bbe3e06afd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bbe29026c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bbe5e04e51f.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bbe135e867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filebbe22ccb04d.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bbe2c4aa114.png"/><Relationship Id="rId3" Type="http://schemas.openxmlformats.org/officeDocument/2006/relationships/image" Target="../media/filebbe57953ec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bbe74ba121.png"/><Relationship Id="rId3" Type="http://schemas.openxmlformats.org/officeDocument/2006/relationships/image" Target="../media/filebbe763f814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bbe433fd402.png"/><Relationship Id="rId3" Type="http://schemas.openxmlformats.org/officeDocument/2006/relationships/image" Target="../media/filebbe1377f1cc.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bbe27a39210.png"/><Relationship Id="rId3" Type="http://schemas.openxmlformats.org/officeDocument/2006/relationships/image" Target="../media/filebbe63ca6cc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bbe7eaaeb0a.png"/><Relationship Id="rId3" Type="http://schemas.openxmlformats.org/officeDocument/2006/relationships/image" Target="../media/filebbe72d1e7e.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bbe232ce5e0.png"/><Relationship Id="rId3" Type="http://schemas.openxmlformats.org/officeDocument/2006/relationships/image" Target="../media/filebbe58a7e72a.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bbe7739a3de.png"/><Relationship Id="rId3" Type="http://schemas.openxmlformats.org/officeDocument/2006/relationships/image" Target="../media/filebbe693580f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bbe37a64fbe.png"/><Relationship Id="rId3" Type="http://schemas.openxmlformats.org/officeDocument/2006/relationships/image" Target="../media/filebbe7bd5f7d.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bbe3b8e3a1a.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bbe76889f8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bbe3a00af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bbe2ed96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bbe3c16f5f.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bbe1076c7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bbe663dd57b.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23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22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lowest 10% of local authorities.</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4,717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546.0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687,327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1,221.1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62,092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676.4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23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22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17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48.6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99,354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176.5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6,448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70.2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23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22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496.1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383.2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303rd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529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436.7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641.4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248th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896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623.1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634.3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678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613.2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4,717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546.0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62,092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676.4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687,327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1,221.1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23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22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17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307th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46.7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45.4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57.0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48.3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48.8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48.6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99,354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176.5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6,448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70.2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10"/>
          <p:cNvPicPr>
            <a:picLocks noGrp="1"/>
          </p:cNvPicPr>
          <p:nvPr>
            <p:ph type="pic" sz="quarter" idx="24"/>
          </p:nvPr>
        </p:nvPicPr>
        <p:blipFill>
          <a:blip cstate="print" r:embed="rId2"/>
          <a:stretch>
            <a:fillRect/>
          </a:stretch>
        </p:blipFill>
        <p:spPr>
          <a:xfrm>
            <a:off x="23190" y="528753"/>
            <a:ext cx="7569200" cy="6272213"/>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23 October 2020</a:t>
            </a:r>
          </a:p>
        </p:txBody>
      </p:sp>
      <p:sp xmlns:a="http://schemas.openxmlformats.org/drawingml/2006/main" xmlns:r="http://schemas.openxmlformats.org/officeDocument/2006/relationships" xmlns:p="http://schemas.openxmlformats.org/presentationml/2006/main">
        <p:nvSpPr>
          <p:cNvPr id="4" name="Text Placeholder 20"/>
          <p:cNvSpPr>
            <a:spLocks noGrp="1"/>
          </p:cNvSpPr>
          <p:nvPr>
            <p:ph type="body" sz="quarter" idx="27"/>
          </p:nvPr>
        </p:nvSpPr>
        <p:spPr>
          <a:xfrm>
            <a:off x="7856538" y="1923272"/>
            <a:ext cx="4022725" cy="3005137"/>
          </a:xfrm>
        </p:spPr>
        <p:txBody>
          <a:bodyPr/>
          <a:lstStyle/>
          <a:p>
            <a:r>
              <a:rPr/>
              <a:t>This data is based on potential COVID-19 symptoms reported by members of the public to NHS Pathways through NHS 111 or 999 and 111 online.
It provides a view of service contacts and an early view of people concerned about their symptoms. It is not based on any outcomes of tests for COVID-19.
This is also not a count of people as a user can repeat the triage process several times.
In 111 online, any user that starts the COVID-19 assessment service is indicating that the may have symptoms of coronavirus.</a:t>
            </a:r>
          </a:p>
        </p:txBody>
      </p:sp>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7856538" y="5972175"/>
            <a:ext cx="2846387" cy="222250"/>
          </a:xfrm>
        </p:spPr>
        <p:txBody>
          <a:bodyPr/>
          <a:lstStyle/>
          <a:p>
            <a:r>
              <a:rPr/>
              <a:t>Source: NHS Digital</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 xmlns:a="http://schemas.openxmlformats.org/drawingml/2006/main" xmlns:r="http://schemas.openxmlformats.org/officeDocument/2006/relationships" xmlns:p="http://schemas.openxmlformats.org/presentationml/2006/main">
        <p:nvSpPr>
          <p:cNvPr id="7" name="Text Placeholder 13"/>
          <p:cNvSpPr>
            <a:spLocks noGrp="1"/>
          </p:cNvSpPr>
          <p:nvPr>
            <p:ph type="body" sz="quarter" idx="25"/>
          </p:nvPr>
        </p:nvSpPr>
        <p:spPr>
          <a:xfrm>
            <a:off x="7856538" y="684213"/>
            <a:ext cx="4022725" cy="962025"/>
          </a:xfrm>
        </p:spPr>
        <p:txBody>
          <a:bodyPr/>
          <a:lstStyle/>
          <a:p>
            <a:r>
              <a:rPr/>
              <a:t>In the last 24 hours there were 115 triages made. This is an decrease of 18 triages compared to the previous day (133 triages).</a:t>
            </a:r>
          </a:p>
        </p:txBody>
      </p:sp>
      <p:sp xmlns:a="http://schemas.openxmlformats.org/drawingml/2006/main" xmlns:r="http://schemas.openxmlformats.org/officeDocument/2006/relationships" xmlns:p="http://schemas.openxmlformats.org/presentationml/2006/main">
        <p:nvSpPr>
          <p:cNvPr id="8" name="Text Placeholder 17"/>
          <p:cNvSpPr>
            <a:spLocks noGrp="1"/>
          </p:cNvSpPr>
          <p:nvPr>
            <p:ph type="body" sz="quarter" idx="26"/>
          </p:nvPr>
        </p:nvSpPr>
        <p:spPr>
          <a:xfrm>
            <a:off x="4426960" y="1315259"/>
            <a:ext cx="2727325" cy="1216025"/>
          </a:xfrm>
        </p:spPr>
        <p:txBody>
          <a:bodyPr/>
          <a:lstStyle/>
          <a:p>
            <a:r>
              <a:rPr/>
              <a:t>In the seven days leading to 21 October there were 776 triages to NHS Pathways for COVID-19, this is an average of 111 each day.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23 October 2020</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23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richtyler</cp:lastModifiedBy>
  <cp:revision>82</cp:revision>
  <dcterms:created xsi:type="dcterms:W3CDTF">2020-07-05T12:47:38Z</dcterms:created>
  <dcterms:modified xsi:type="dcterms:W3CDTF">2020-10-23T09:17:07Z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